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334"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eda_data_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DV0101EN-3-5-1-Generating-Maps-in-Python-py-v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spaceX_dashboard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rsha200321/IBM-Data-Science-Capstone-Project/blob/main/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14400" y="5224764"/>
            <a:ext cx="10363200" cy="1022649"/>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AF4C700A-A138-BE03-DA32-37CF2B41A7C6}"/>
              </a:ext>
            </a:extLst>
          </p:cNvPr>
          <p:cNvPicPr>
            <a:picLocks noChangeAspect="1"/>
          </p:cNvPicPr>
          <p:nvPr/>
        </p:nvPicPr>
        <p:blipFill>
          <a:blip r:embed="rId4"/>
          <a:stretch>
            <a:fillRect/>
          </a:stretch>
        </p:blipFill>
        <p:spPr>
          <a:xfrm>
            <a:off x="922411" y="1392499"/>
            <a:ext cx="10155492" cy="3568384"/>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15503" y="1388302"/>
            <a:ext cx="4435366" cy="4351338"/>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https://github.com/Harsha200321/IBM-Data-Science-Capstone-Project/blob/main/Data_Wrangling.ipynb</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45120CDE-0EB7-9225-896B-FA2E54B6839C}"/>
              </a:ext>
            </a:extLst>
          </p:cNvPr>
          <p:cNvPicPr>
            <a:picLocks noChangeAspect="1"/>
          </p:cNvPicPr>
          <p:nvPr/>
        </p:nvPicPr>
        <p:blipFill>
          <a:blip r:embed="rId4"/>
          <a:stretch>
            <a:fillRect/>
          </a:stretch>
        </p:blipFill>
        <p:spPr>
          <a:xfrm>
            <a:off x="1195553" y="1741103"/>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4701"/>
            <a:ext cx="4901381"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kumimoji="0" lang="en-US" altLang="en-US" sz="2000" b="0" i="0" u="none" strike="noStrike" cap="none" normalizeH="0" baseline="0" dirty="0">
                <a:ln>
                  <a:noFill/>
                </a:ln>
                <a:solidFill>
                  <a:schemeClr val="tx1"/>
                </a:solidFill>
                <a:effectLst/>
                <a:latin typeface="system-ui"/>
              </a:rPr>
              <a:t>plot a line chart with x axis to be </a:t>
            </a:r>
            <a:r>
              <a:rPr kumimoji="0" lang="en-US" altLang="en-US" sz="2000" b="0" i="0" u="none" strike="noStrike" cap="none" normalizeH="0" baseline="0" dirty="0">
                <a:ln>
                  <a:noFill/>
                </a:ln>
                <a:solidFill>
                  <a:schemeClr val="tx1"/>
                </a:solidFill>
                <a:effectLst/>
                <a:latin typeface="var(--jp-code-font-family)"/>
              </a:rPr>
              <a:t>Year</a:t>
            </a:r>
            <a:r>
              <a:rPr kumimoji="0" lang="en-US" altLang="en-US" sz="2000" b="0" i="0" u="none" strike="noStrike" cap="none" normalizeH="0" baseline="0" dirty="0">
                <a:ln>
                  <a:noFill/>
                </a:ln>
                <a:solidFill>
                  <a:schemeClr val="tx1"/>
                </a:solidFill>
                <a:effectLst/>
                <a:latin typeface="system-ui"/>
              </a:rPr>
              <a:t> and y axis to be average success rate, to get the average launch success trend</a:t>
            </a:r>
          </a:p>
          <a:p>
            <a:pPr>
              <a:lnSpc>
                <a:spcPct val="100000"/>
              </a:lnSpc>
              <a:spcBef>
                <a:spcPts val="1400"/>
              </a:spcBef>
            </a:pPr>
            <a:r>
              <a:rPr lang="en-US" sz="2000" dirty="0">
                <a:latin typeface="system-ui"/>
              </a:rPr>
              <a:t>GitHub URL: </a:t>
            </a:r>
            <a:r>
              <a:rPr lang="en-US" sz="2000" dirty="0">
                <a:latin typeface="system-ui"/>
                <a:hlinkClick r:id="rId3"/>
              </a:rPr>
              <a:t>https://github.com/Harsha200321/IBM-Data-Science-Capstone-Project/blob/main/eda_data_viz.ipynb</a:t>
            </a:r>
            <a:endParaRPr lang="en-US" sz="2000" dirty="0">
              <a:latin typeface="system-u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8EECD070-4B44-6699-5A50-BB3F54C63787}"/>
              </a:ext>
            </a:extLst>
          </p:cNvPr>
          <p:cNvPicPr>
            <a:picLocks noChangeAspect="1"/>
          </p:cNvPicPr>
          <p:nvPr/>
        </p:nvPicPr>
        <p:blipFill>
          <a:blip r:embed="rId4"/>
          <a:stretch>
            <a:fillRect/>
          </a:stretch>
        </p:blipFill>
        <p:spPr>
          <a:xfrm>
            <a:off x="5671392" y="1394701"/>
            <a:ext cx="5614219" cy="4263752"/>
          </a:xfrm>
          <a:prstGeom prst="rect">
            <a:avLst/>
          </a:prstGeom>
        </p:spPr>
      </p:pic>
      <p:sp>
        <p:nvSpPr>
          <p:cNvPr id="9" name="Rectangle 1">
            <a:extLst>
              <a:ext uri="{FF2B5EF4-FFF2-40B4-BE49-F238E27FC236}">
                <a16:creationId xmlns:a16="http://schemas.microsoft.com/office/drawing/2014/main" id="{73D3F746-3D30-06D2-4A8E-87B8E6DFAA45}"/>
              </a:ext>
            </a:extLst>
          </p:cNvPr>
          <p:cNvSpPr>
            <a:spLocks noChangeArrowheads="1"/>
          </p:cNvSpPr>
          <p:nvPr/>
        </p:nvSpPr>
        <p:spPr bwMode="auto">
          <a:xfrm>
            <a:off x="0" y="-123110"/>
            <a:ext cx="27443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ystem-ui"/>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53935"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439FECF2-D1D8-8962-871F-72EC6111D7E0}"/>
              </a:ext>
            </a:extLst>
          </p:cNvPr>
          <p:cNvPicPr>
            <a:picLocks noChangeAspect="1"/>
          </p:cNvPicPr>
          <p:nvPr/>
        </p:nvPicPr>
        <p:blipFill>
          <a:blip r:embed="rId3"/>
          <a:stretch>
            <a:fillRect/>
          </a:stretch>
        </p:blipFill>
        <p:spPr>
          <a:xfrm>
            <a:off x="5681646" y="1492538"/>
            <a:ext cx="5740344" cy="5017511"/>
          </a:xfrm>
          <a:prstGeom prst="rect">
            <a:avLst/>
          </a:prstGeom>
        </p:spPr>
      </p:pic>
    </p:spTree>
    <p:extLst>
      <p:ext uri="{BB962C8B-B14F-4D97-AF65-F5344CB8AC3E}">
        <p14:creationId xmlns:p14="http://schemas.microsoft.com/office/powerpoint/2010/main" val="3748551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jupyter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https://github.com/Harsha200321/IBM-Data-Science-Capstone-Project/blob/main/EDA_sql.ipynb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457200" lvl="1" indent="0">
              <a:lnSpc>
                <a:spcPct val="100000"/>
              </a:lnSpc>
              <a:spcBef>
                <a:spcPts val="1400"/>
              </a:spcBef>
              <a:buNone/>
            </a:pPr>
            <a:endParaRPr lang="en-US" sz="1700" dirty="0">
              <a:solidFill>
                <a:schemeClr val="bg2">
                  <a:lumMod val="50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https://github.com/Harsha200321/IBM-Data-Science-Capstone-Project/blob/main/DV0101EN-3-5-1-Generating-Maps-in-Python-py-v2.0.ipynb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bg2">
                  <a:lumMod val="50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https://github.com/Harsha200321/IBM-Data-Science-Capstone-Project/blob/main/spaceX_dashboard_app.py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GridSearchCV.</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https://github.com/Harsha200321/IBM-Data-Science-Capstone-Project/blob/main/SpaceX_Machine%20Learning%20Prediction.ipynb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67577" y="1609396"/>
            <a:ext cx="10318034" cy="8960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66A01FD-3BA1-3AF8-661C-A008AFA9D6A4}"/>
              </a:ext>
            </a:extLst>
          </p:cNvPr>
          <p:cNvPicPr>
            <a:picLocks noChangeAspect="1"/>
          </p:cNvPicPr>
          <p:nvPr/>
        </p:nvPicPr>
        <p:blipFill>
          <a:blip r:embed="rId3"/>
          <a:stretch>
            <a:fillRect/>
          </a:stretch>
        </p:blipFill>
        <p:spPr>
          <a:xfrm>
            <a:off x="169863" y="2505403"/>
            <a:ext cx="11288109" cy="364697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9951"/>
            <a:ext cx="3560251" cy="249718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Payload Mass Vs. Launch Site scatter point chart the VAFB-SLC launch site there are no rockets launched for heavy payload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2EB1438-DAD2-D623-8C4E-C9118D0D8FDF}"/>
              </a:ext>
            </a:extLst>
          </p:cNvPr>
          <p:cNvPicPr>
            <a:picLocks noChangeAspect="1"/>
          </p:cNvPicPr>
          <p:nvPr/>
        </p:nvPicPr>
        <p:blipFill>
          <a:blip r:embed="rId3"/>
          <a:stretch>
            <a:fillRect/>
          </a:stretch>
        </p:blipFill>
        <p:spPr>
          <a:xfrm>
            <a:off x="4330262" y="1389685"/>
            <a:ext cx="6754721" cy="529489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192232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Orbit Types – ES-L1, GEO, HEO, SSO have the highest success rates as per the bar chart illustration</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621D683-A4AD-6A77-9FE1-80DDDE56B4B9}"/>
              </a:ext>
            </a:extLst>
          </p:cNvPr>
          <p:cNvPicPr>
            <a:picLocks noChangeAspect="1"/>
          </p:cNvPicPr>
          <p:nvPr/>
        </p:nvPicPr>
        <p:blipFill>
          <a:blip r:embed="rId3"/>
          <a:stretch>
            <a:fillRect/>
          </a:stretch>
        </p:blipFill>
        <p:spPr>
          <a:xfrm>
            <a:off x="5007120" y="1383259"/>
            <a:ext cx="5883294" cy="52423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can observe that in the LEO orbit, success seems to be related to the number of flights. Conversely, in the GTO orbit, there appears to be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E0BABA9-7FD7-D9FA-28A7-0DF6A0EFEDFD}"/>
              </a:ext>
            </a:extLst>
          </p:cNvPr>
          <p:cNvPicPr>
            <a:picLocks noChangeAspect="1"/>
          </p:cNvPicPr>
          <p:nvPr/>
        </p:nvPicPr>
        <p:blipFill>
          <a:blip r:embed="rId3"/>
          <a:stretch>
            <a:fillRect/>
          </a:stretch>
        </p:blipFill>
        <p:spPr>
          <a:xfrm>
            <a:off x="4808611" y="1329563"/>
            <a:ext cx="6477000" cy="48006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6E769E6-34ED-29FC-CDFF-BA2C845FDB1C}"/>
              </a:ext>
            </a:extLst>
          </p:cNvPr>
          <p:cNvPicPr>
            <a:picLocks noChangeAspect="1"/>
          </p:cNvPicPr>
          <p:nvPr/>
        </p:nvPicPr>
        <p:blipFill>
          <a:blip r:embed="rId3"/>
          <a:stretch>
            <a:fillRect/>
          </a:stretch>
        </p:blipFill>
        <p:spPr>
          <a:xfrm>
            <a:off x="4905832" y="1322058"/>
            <a:ext cx="6379779" cy="470351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line chart shows the Yearly trend of launch success with date on X-axis and Class on Y-axis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730BC4A-5629-93C9-4664-2436133C510C}"/>
              </a:ext>
            </a:extLst>
          </p:cNvPr>
          <p:cNvPicPr>
            <a:picLocks noChangeAspect="1"/>
          </p:cNvPicPr>
          <p:nvPr/>
        </p:nvPicPr>
        <p:blipFill>
          <a:blip r:embed="rId3"/>
          <a:stretch>
            <a:fillRect/>
          </a:stretch>
        </p:blipFill>
        <p:spPr>
          <a:xfrm>
            <a:off x="5065786" y="1357312"/>
            <a:ext cx="6219825" cy="47529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9597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in the space mission namely – CCAFS LC-40, VAFB SLC-4E, KSC LC-39A,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FC1ED21-63E7-9359-9B03-AD0C16235A7E}"/>
              </a:ext>
            </a:extLst>
          </p:cNvPr>
          <p:cNvPicPr>
            <a:picLocks noChangeAspect="1"/>
          </p:cNvPicPr>
          <p:nvPr/>
        </p:nvPicPr>
        <p:blipFill>
          <a:blip r:embed="rId3"/>
          <a:stretch>
            <a:fillRect/>
          </a:stretch>
        </p:blipFill>
        <p:spPr>
          <a:xfrm>
            <a:off x="5650624" y="1712856"/>
            <a:ext cx="5406259" cy="38471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5022"/>
            <a:ext cx="9530128" cy="131379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5 records where the launch sites being with string ‘CCA’ is shown below.</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E13F6DAC-3F83-33C8-69C5-69B46EBF924A}"/>
              </a:ext>
            </a:extLst>
          </p:cNvPr>
          <p:cNvPicPr>
            <a:picLocks noChangeAspect="1"/>
          </p:cNvPicPr>
          <p:nvPr/>
        </p:nvPicPr>
        <p:blipFill>
          <a:blip r:embed="rId3"/>
          <a:stretch>
            <a:fillRect/>
          </a:stretch>
        </p:blipFill>
        <p:spPr>
          <a:xfrm>
            <a:off x="451946" y="2858815"/>
            <a:ext cx="10678510" cy="356153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67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carried by boosters launched by NASA is 45596 kg.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F2042A8-9EC2-2378-B8F3-507E5FD3E910}"/>
              </a:ext>
            </a:extLst>
          </p:cNvPr>
          <p:cNvPicPr>
            <a:picLocks noChangeAspect="1"/>
          </p:cNvPicPr>
          <p:nvPr/>
        </p:nvPicPr>
        <p:blipFill>
          <a:blip r:embed="rId3"/>
          <a:stretch>
            <a:fillRect/>
          </a:stretch>
        </p:blipFill>
        <p:spPr>
          <a:xfrm>
            <a:off x="2085372" y="3342035"/>
            <a:ext cx="6629400" cy="15430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013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F9 v1.1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5D4BA04-348E-BB72-8EF6-7F4F236038FD}"/>
              </a:ext>
            </a:extLst>
          </p:cNvPr>
          <p:cNvPicPr>
            <a:picLocks noChangeAspect="1"/>
          </p:cNvPicPr>
          <p:nvPr/>
        </p:nvPicPr>
        <p:blipFill>
          <a:blip r:embed="rId3"/>
          <a:stretch>
            <a:fillRect/>
          </a:stretch>
        </p:blipFill>
        <p:spPr>
          <a:xfrm>
            <a:off x="1839310" y="3429000"/>
            <a:ext cx="7472856" cy="207842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5532"/>
            <a:ext cx="8489897" cy="476381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Summary of methodologies</a:t>
            </a:r>
          </a:p>
          <a:p>
            <a:pPr lvl="1"/>
            <a:r>
              <a:rPr lang="en-US" sz="1600" dirty="0">
                <a:solidFill>
                  <a:schemeClr val="tx1"/>
                </a:solidFill>
              </a:rPr>
              <a:t>The research aims to identify key factors contributing to a successful rocket landing. The following methodologies were employed to achieve this:</a:t>
            </a:r>
          </a:p>
          <a:p>
            <a:pPr lvl="1">
              <a:buFont typeface="Arial" panose="020B0604020202020204" pitchFamily="34" charset="0"/>
              <a:buChar char="•"/>
            </a:pPr>
            <a:r>
              <a:rPr lang="en-US" sz="1600" dirty="0">
                <a:solidFill>
                  <a:schemeClr val="tx1"/>
                </a:solidFill>
              </a:rPr>
              <a:t>Data was collected using the SpaceX REST API and web scraping techniques.</a:t>
            </a:r>
          </a:p>
          <a:p>
            <a:pPr lvl="1">
              <a:buFont typeface="Arial" panose="020B0604020202020204" pitchFamily="34" charset="0"/>
              <a:buChar char="•"/>
            </a:pPr>
            <a:r>
              <a:rPr lang="en-US" sz="1600" dirty="0">
                <a:solidFill>
                  <a:schemeClr val="tx1"/>
                </a:solidFill>
              </a:rPr>
              <a:t>Data was wrangled to create a variable indicating success or failure outcomes.</a:t>
            </a:r>
          </a:p>
          <a:p>
            <a:pPr lvl="1">
              <a:buFont typeface="Arial" panose="020B0604020202020204" pitchFamily="34" charset="0"/>
              <a:buChar char="•"/>
            </a:pPr>
            <a:r>
              <a:rPr lang="en-US" sz="1600" dirty="0">
                <a:solidFill>
                  <a:schemeClr val="tx1"/>
                </a:solidFill>
              </a:rPr>
              <a:t>Data exploration was conducted using visualization techniques, focusing on factors such as payload, launch site, flight number, and yearly trends.</a:t>
            </a:r>
          </a:p>
          <a:p>
            <a:pPr lvl="1">
              <a:buFont typeface="Arial" panose="020B0604020202020204" pitchFamily="34" charset="0"/>
              <a:buChar char="•"/>
            </a:pPr>
            <a:r>
              <a:rPr lang="en-US" sz="1600" dirty="0">
                <a:solidFill>
                  <a:schemeClr val="tx1"/>
                </a:solidFill>
              </a:rPr>
              <a:t>The data was analyzed using SQL to calculate statistics, including total payload, payload range for successful launches, and the total number of successful and failed outcomes.</a:t>
            </a:r>
          </a:p>
          <a:p>
            <a:pPr lvl="1">
              <a:buFont typeface="Arial" panose="020B0604020202020204" pitchFamily="34" charset="0"/>
              <a:buChar char="•"/>
            </a:pPr>
            <a:r>
              <a:rPr lang="en-US" sz="1600" dirty="0">
                <a:solidFill>
                  <a:schemeClr val="tx1"/>
                </a:solidFill>
              </a:rPr>
              <a:t>Launch site success rates and their proximity to geographical markers were examined.</a:t>
            </a:r>
          </a:p>
          <a:p>
            <a:pPr lvl="1">
              <a:buFont typeface="Arial" panose="020B0604020202020204" pitchFamily="34" charset="0"/>
              <a:buChar char="•"/>
            </a:pPr>
            <a:r>
              <a:rPr lang="en-US" sz="1600" dirty="0">
                <a:solidFill>
                  <a:schemeClr val="tx1"/>
                </a:solidFill>
              </a:rPr>
              <a:t>Visualization was used to highlight the most successful launch sites and successful payload ranges.</a:t>
            </a:r>
          </a:p>
          <a:p>
            <a:pPr lvl="1">
              <a:buFont typeface="Arial" panose="020B0604020202020204" pitchFamily="34" charset="0"/>
              <a:buChar char="•"/>
            </a:pPr>
            <a:r>
              <a:rPr lang="en-US" sz="1600" dirty="0">
                <a:solidFill>
                  <a:schemeClr val="tx1"/>
                </a:solidFill>
              </a:rPr>
              <a:t>Models were built to predict landing outcomes using logistic regression, support vector machine (SVM), decision tree, and K-nearest neighbor (KNN) algorithms.</a:t>
            </a:r>
          </a:p>
          <a:p>
            <a:pPr lvl="1"/>
            <a:r>
              <a:rPr lang="en-US" sz="1600" b="1" dirty="0">
                <a:solidFill>
                  <a:schemeClr val="tx1"/>
                </a:solidFill>
              </a:rPr>
              <a:t>Exploratory Data Analysis:</a:t>
            </a:r>
            <a:endParaRPr lang="en-US" sz="1600" dirty="0">
              <a:solidFill>
                <a:schemeClr val="tx1"/>
              </a:solidFill>
            </a:endParaRPr>
          </a:p>
          <a:p>
            <a:pPr lvl="2">
              <a:buFont typeface="Wingdings" panose="05000000000000000000" pitchFamily="2" charset="2"/>
              <a:buChar char="§"/>
            </a:pPr>
            <a:r>
              <a:rPr lang="en-US" sz="1600" dirty="0">
                <a:solidFill>
                  <a:schemeClr val="tx1"/>
                </a:solidFill>
              </a:rPr>
              <a:t>Launch success has improved over time.</a:t>
            </a:r>
          </a:p>
          <a:p>
            <a:pPr lvl="2">
              <a:buFont typeface="Wingdings" panose="05000000000000000000" pitchFamily="2" charset="2"/>
              <a:buChar char="§"/>
            </a:pPr>
            <a:r>
              <a:rPr lang="en-US" sz="1600" dirty="0">
                <a:solidFill>
                  <a:schemeClr val="tx1"/>
                </a:solidFill>
              </a:rPr>
              <a:t>KSC LC-39A is the most successful landing site.</a:t>
            </a:r>
          </a:p>
          <a:p>
            <a:pPr lvl="2">
              <a:buFont typeface="Wingdings" panose="05000000000000000000" pitchFamily="2" charset="2"/>
              <a:buChar char="§"/>
            </a:pPr>
            <a:r>
              <a:rPr lang="en-US" sz="1600" dirty="0">
                <a:solidFill>
                  <a:schemeClr val="tx1"/>
                </a:solidFill>
              </a:rPr>
              <a:t>Orbits such as ES-L1, GEO, HEO, and SSO have a 100% success rate.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698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ground landing date is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81BA959-D98E-6312-06A4-9D885477F4EE}"/>
              </a:ext>
            </a:extLst>
          </p:cNvPr>
          <p:cNvPicPr>
            <a:picLocks noChangeAspect="1"/>
          </p:cNvPicPr>
          <p:nvPr/>
        </p:nvPicPr>
        <p:blipFill>
          <a:blip r:embed="rId3"/>
          <a:stretch>
            <a:fillRect/>
          </a:stretch>
        </p:blipFill>
        <p:spPr>
          <a:xfrm>
            <a:off x="1424153" y="3216568"/>
            <a:ext cx="7767636" cy="24400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845"/>
            <a:ext cx="9745589" cy="1190845"/>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rial" panose="020B0604020202020204" pitchFamily="34" charset="0"/>
                <a:cs typeface="Arial" panose="020B0604020202020204" pitchFamily="34" charset="0"/>
              </a:rPr>
              <a:t>The list of names of boosters which have successfully landed on drone ship and had payload mass greater than 4000 but less than 6000 are:</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JCSAT-14</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JCSAT-16</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SES-10</a:t>
            </a:r>
          </a:p>
          <a:p>
            <a:pPr lvl="1">
              <a:lnSpc>
                <a:spcPct val="100000"/>
              </a:lnSpc>
              <a:spcBef>
                <a:spcPts val="1400"/>
              </a:spcBef>
            </a:pPr>
            <a:r>
              <a:rPr lang="en-US" sz="1400" dirty="0">
                <a:solidFill>
                  <a:schemeClr val="accent3">
                    <a:lumMod val="25000"/>
                  </a:schemeClr>
                </a:solidFill>
                <a:latin typeface="Arial" panose="020B0604020202020204" pitchFamily="34" charset="0"/>
                <a:cs typeface="Arial" panose="020B0604020202020204" pitchFamily="34" charset="0"/>
              </a:rPr>
              <a:t>SES-11//EchoStar 105</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02E24CF-5DA4-89BE-287C-BDD26A1581B5}"/>
              </a:ext>
            </a:extLst>
          </p:cNvPr>
          <p:cNvPicPr>
            <a:picLocks noChangeAspect="1"/>
          </p:cNvPicPr>
          <p:nvPr/>
        </p:nvPicPr>
        <p:blipFill>
          <a:blip r:embed="rId3"/>
          <a:stretch>
            <a:fillRect/>
          </a:stretch>
        </p:blipFill>
        <p:spPr>
          <a:xfrm>
            <a:off x="1108148" y="3841886"/>
            <a:ext cx="9839325" cy="25622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325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E67F75F-2E61-F610-B48C-8001DF74BAA4}"/>
              </a:ext>
            </a:extLst>
          </p:cNvPr>
          <p:cNvPicPr>
            <a:picLocks noChangeAspect="1"/>
          </p:cNvPicPr>
          <p:nvPr/>
        </p:nvPicPr>
        <p:blipFill>
          <a:blip r:embed="rId3"/>
          <a:stretch>
            <a:fillRect/>
          </a:stretch>
        </p:blipFill>
        <p:spPr>
          <a:xfrm>
            <a:off x="1250732" y="3429000"/>
            <a:ext cx="7714592" cy="2971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19089" y="1499805"/>
            <a:ext cx="3352801" cy="33349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 versions which carry the maximum payload is shown in the image beside.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913A9FB-9765-F097-7D7E-79E74A88995D}"/>
              </a:ext>
            </a:extLst>
          </p:cNvPr>
          <p:cNvPicPr>
            <a:picLocks noChangeAspect="1"/>
          </p:cNvPicPr>
          <p:nvPr/>
        </p:nvPicPr>
        <p:blipFill>
          <a:blip r:embed="rId3"/>
          <a:stretch>
            <a:fillRect/>
          </a:stretch>
        </p:blipFill>
        <p:spPr>
          <a:xfrm>
            <a:off x="770011" y="1358205"/>
            <a:ext cx="7112748" cy="439686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5166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list of Launch Records in 2015 for Failure of landing outcome for drone ship has been displayed below</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C69DC58-3BD7-5F28-C779-630D413EEB0D}"/>
              </a:ext>
            </a:extLst>
          </p:cNvPr>
          <p:cNvPicPr>
            <a:picLocks noChangeAspect="1"/>
          </p:cNvPicPr>
          <p:nvPr/>
        </p:nvPicPr>
        <p:blipFill>
          <a:blip r:embed="rId3"/>
          <a:stretch>
            <a:fillRect/>
          </a:stretch>
        </p:blipFill>
        <p:spPr>
          <a:xfrm>
            <a:off x="599090" y="3019968"/>
            <a:ext cx="11193517" cy="22695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35310" y="1825625"/>
            <a:ext cx="390984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From the result of the rand landing outcomes between 2010-06-04 and 2017-03-20, we can say that most of the time there were no attempts for Landing 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3BC4A4D-8638-B1FD-45A9-C01F8D183AFD}"/>
              </a:ext>
            </a:extLst>
          </p:cNvPr>
          <p:cNvPicPr>
            <a:picLocks noChangeAspect="1"/>
          </p:cNvPicPr>
          <p:nvPr/>
        </p:nvPicPr>
        <p:blipFill>
          <a:blip r:embed="rId3"/>
          <a:stretch>
            <a:fillRect/>
          </a:stretch>
        </p:blipFill>
        <p:spPr>
          <a:xfrm>
            <a:off x="828674" y="1825625"/>
            <a:ext cx="6770305" cy="40671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global map</a:t>
            </a:r>
          </a:p>
        </p:txBody>
      </p:sp>
      <p:pic>
        <p:nvPicPr>
          <p:cNvPr id="6" name="Picture 5">
            <a:extLst>
              <a:ext uri="{FF2B5EF4-FFF2-40B4-BE49-F238E27FC236}">
                <a16:creationId xmlns:a16="http://schemas.microsoft.com/office/drawing/2014/main" id="{8D4C63AC-5F4C-64A7-4260-ECE16FE45952}"/>
              </a:ext>
            </a:extLst>
          </p:cNvPr>
          <p:cNvPicPr>
            <a:picLocks noChangeAspect="1"/>
          </p:cNvPicPr>
          <p:nvPr/>
        </p:nvPicPr>
        <p:blipFill>
          <a:blip r:embed="rId3"/>
          <a:stretch>
            <a:fillRect/>
          </a:stretch>
        </p:blipFill>
        <p:spPr>
          <a:xfrm>
            <a:off x="752019" y="1513489"/>
            <a:ext cx="9989553" cy="480586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with Launch Sites in color labels</a:t>
            </a:r>
          </a:p>
        </p:txBody>
      </p:sp>
      <p:pic>
        <p:nvPicPr>
          <p:cNvPr id="7" name="Picture 6">
            <a:extLst>
              <a:ext uri="{FF2B5EF4-FFF2-40B4-BE49-F238E27FC236}">
                <a16:creationId xmlns:a16="http://schemas.microsoft.com/office/drawing/2014/main" id="{DAEE3777-34A1-43AF-8AA5-8E36DD5FE88A}"/>
              </a:ext>
            </a:extLst>
          </p:cNvPr>
          <p:cNvPicPr>
            <a:picLocks noChangeAspect="1"/>
          </p:cNvPicPr>
          <p:nvPr/>
        </p:nvPicPr>
        <p:blipFill>
          <a:blip r:embed="rId3"/>
          <a:stretch>
            <a:fillRect/>
          </a:stretch>
        </p:blipFill>
        <p:spPr>
          <a:xfrm>
            <a:off x="472965" y="1891327"/>
            <a:ext cx="5344529" cy="3756873"/>
          </a:xfrm>
          <a:prstGeom prst="rect">
            <a:avLst/>
          </a:prstGeom>
        </p:spPr>
      </p:pic>
      <p:pic>
        <p:nvPicPr>
          <p:cNvPr id="12" name="Picture 11">
            <a:extLst>
              <a:ext uri="{FF2B5EF4-FFF2-40B4-BE49-F238E27FC236}">
                <a16:creationId xmlns:a16="http://schemas.microsoft.com/office/drawing/2014/main" id="{3A6E881B-4659-FB0A-5114-9568A57092F1}"/>
              </a:ext>
            </a:extLst>
          </p:cNvPr>
          <p:cNvPicPr>
            <a:picLocks noChangeAspect="1"/>
          </p:cNvPicPr>
          <p:nvPr/>
        </p:nvPicPr>
        <p:blipFill>
          <a:blip r:embed="rId4"/>
          <a:stretch>
            <a:fillRect/>
          </a:stretch>
        </p:blipFill>
        <p:spPr>
          <a:xfrm>
            <a:off x="6027811" y="1891327"/>
            <a:ext cx="5553621" cy="37568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the Landmarks</a:t>
            </a:r>
          </a:p>
        </p:txBody>
      </p:sp>
      <p:pic>
        <p:nvPicPr>
          <p:cNvPr id="4" name="Picture 3">
            <a:extLst>
              <a:ext uri="{FF2B5EF4-FFF2-40B4-BE49-F238E27FC236}">
                <a16:creationId xmlns:a16="http://schemas.microsoft.com/office/drawing/2014/main" id="{0B0F157B-7F68-A5C2-3BBB-9297939E43B8}"/>
              </a:ext>
            </a:extLst>
          </p:cNvPr>
          <p:cNvPicPr>
            <a:picLocks noChangeAspect="1"/>
          </p:cNvPicPr>
          <p:nvPr/>
        </p:nvPicPr>
        <p:blipFill>
          <a:blip r:embed="rId3"/>
          <a:stretch>
            <a:fillRect/>
          </a:stretch>
        </p:blipFill>
        <p:spPr>
          <a:xfrm>
            <a:off x="1366344" y="1788564"/>
            <a:ext cx="7978009" cy="443782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5532"/>
            <a:ext cx="8489897" cy="47638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Results</a:t>
            </a:r>
          </a:p>
          <a:p>
            <a:pPr lvl="1">
              <a:lnSpc>
                <a:spcPct val="100000"/>
              </a:lnSpc>
              <a:spcBef>
                <a:spcPts val="1400"/>
              </a:spcBef>
            </a:pPr>
            <a:r>
              <a:rPr lang="en-US" sz="1800" b="1" dirty="0">
                <a:solidFill>
                  <a:schemeClr val="accent3">
                    <a:lumMod val="25000"/>
                  </a:schemeClr>
                </a:solidFill>
                <a:latin typeface="Arial" panose="020B0604020202020204" pitchFamily="34" charset="0"/>
                <a:cs typeface="Arial" panose="020B0604020202020204" pitchFamily="34" charset="0"/>
              </a:rPr>
              <a:t>Exploratory Data Analysis:</a:t>
            </a:r>
          </a:p>
          <a:p>
            <a:pPr marL="914400" lvl="2" indent="0" eaLnBrk="0" fontAlgn="base" hangingPunct="0">
              <a:lnSpc>
                <a:spcPct val="100000"/>
              </a:lnSpc>
              <a:spcBef>
                <a:spcPct val="0"/>
              </a:spcBef>
              <a:spcAft>
                <a:spcPct val="0"/>
              </a:spcAft>
              <a:buNone/>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Launch success has improved over time.</a:t>
            </a: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KSC LC-39A is the most successful landing site.</a:t>
            </a:r>
          </a:p>
          <a:p>
            <a:pPr marL="914400" lvl="2" indent="0" eaLnBrk="0" fontAlgn="base" hangingPunct="0">
              <a:lnSpc>
                <a:spcPct val="100000"/>
              </a:lnSpc>
              <a:spcBef>
                <a:spcPct val="0"/>
              </a:spcBef>
              <a:spcAft>
                <a:spcPct val="0"/>
              </a:spcAft>
              <a:buFontTx/>
              <a:buChar char="•"/>
            </a:pPr>
            <a:r>
              <a:rPr kumimoji="0" lang="en-US" altLang="en-US" sz="1800" b="0" i="0" u="none" strike="noStrike" cap="none" normalizeH="0" baseline="0" dirty="0">
                <a:ln>
                  <a:noFill/>
                </a:ln>
                <a:solidFill>
                  <a:schemeClr val="tx1"/>
                </a:solidFill>
                <a:effectLst/>
                <a:latin typeface="Arial" panose="020B0604020202020204" pitchFamily="34" charset="0"/>
              </a:rPr>
              <a:t>Orbits such as ES-L1, GEO, HEO, and SSO have a 100% success rate </a:t>
            </a:r>
          </a:p>
          <a:p>
            <a:pPr marL="914400" lvl="2" indent="0" eaLnBrk="0" fontAlgn="base" hangingPunct="0">
              <a:lnSpc>
                <a:spcPct val="100000"/>
              </a:lnSpc>
              <a:spcBef>
                <a:spcPct val="0"/>
              </a:spcBef>
              <a:spcAft>
                <a:spcPct val="0"/>
              </a:spcAft>
              <a:buNone/>
            </a:pPr>
            <a:endParaRPr lang="en-US" sz="1000" dirty="0">
              <a:solidFill>
                <a:schemeClr val="accent3">
                  <a:lumMod val="25000"/>
                </a:schemeClr>
              </a:solidFill>
              <a:latin typeface="Abadi" panose="020B0604020104020204" pitchFamily="34" charset="0"/>
            </a:endParaRP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Visualization/Analytics:</a:t>
            </a:r>
            <a:r>
              <a:rPr kumimoji="0" lang="en-US" altLang="en-US" sz="1800" b="0" i="0" u="none" strike="noStrike" cap="none" normalizeH="0" baseline="0" dirty="0">
                <a:ln>
                  <a:noFill/>
                </a:ln>
                <a:solidFill>
                  <a:schemeClr val="tx1"/>
                </a:solidFill>
                <a:effectLst/>
                <a:latin typeface="Arial" panose="020B0604020202020204" pitchFamily="34" charset="0"/>
              </a:rPr>
              <a:t> Most launch sites are located near the equator and close to the coast.</a:t>
            </a:r>
          </a:p>
          <a:p>
            <a:pPr marL="457200" lvl="1"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Predictive Analytics:</a:t>
            </a:r>
            <a:r>
              <a:rPr kumimoji="0" lang="en-US" altLang="en-US" sz="1800" b="0" i="0" u="none" strike="noStrike" cap="none" normalizeH="0" baseline="0" dirty="0">
                <a:ln>
                  <a:noFill/>
                </a:ln>
                <a:solidFill>
                  <a:schemeClr val="tx1"/>
                </a:solidFill>
                <a:effectLst/>
                <a:latin typeface="Arial" panose="020B0604020202020204" pitchFamily="34" charset="0"/>
              </a:rPr>
              <a:t> All models performed similarly on the test set, with the decision tree model slightly outperforming the others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4020326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 Pie Chart illustrating the percentage of successful launches of different launch sites</a:t>
            </a:r>
          </a:p>
        </p:txBody>
      </p:sp>
      <p:pic>
        <p:nvPicPr>
          <p:cNvPr id="4" name="Picture 3">
            <a:extLst>
              <a:ext uri="{FF2B5EF4-FFF2-40B4-BE49-F238E27FC236}">
                <a16:creationId xmlns:a16="http://schemas.microsoft.com/office/drawing/2014/main" id="{2B80955F-053C-AA46-BF87-ACAB2A7B5D7A}"/>
              </a:ext>
            </a:extLst>
          </p:cNvPr>
          <p:cNvPicPr>
            <a:picLocks noChangeAspect="1"/>
          </p:cNvPicPr>
          <p:nvPr/>
        </p:nvPicPr>
        <p:blipFill>
          <a:blip r:embed="rId3"/>
          <a:stretch>
            <a:fillRect/>
          </a:stretch>
        </p:blipFill>
        <p:spPr>
          <a:xfrm>
            <a:off x="252248" y="1621882"/>
            <a:ext cx="11939752" cy="4403691"/>
          </a:xfrm>
          <a:prstGeom prst="rect">
            <a:avLst/>
          </a:prstGeom>
        </p:spPr>
      </p:pic>
      <p:sp>
        <p:nvSpPr>
          <p:cNvPr id="6" name="TextBox 5">
            <a:extLst>
              <a:ext uri="{FF2B5EF4-FFF2-40B4-BE49-F238E27FC236}">
                <a16:creationId xmlns:a16="http://schemas.microsoft.com/office/drawing/2014/main" id="{AA8CFCEA-4F41-2E81-D886-1CB1B2C17FCA}"/>
              </a:ext>
            </a:extLst>
          </p:cNvPr>
          <p:cNvSpPr txBox="1"/>
          <p:nvPr/>
        </p:nvSpPr>
        <p:spPr>
          <a:xfrm>
            <a:off x="8303172" y="4408564"/>
            <a:ext cx="2627586" cy="923330"/>
          </a:xfrm>
          <a:prstGeom prst="rect">
            <a:avLst/>
          </a:prstGeom>
          <a:noFill/>
        </p:spPr>
        <p:txBody>
          <a:bodyPr wrap="square" rtlCol="0">
            <a:spAutoFit/>
          </a:bodyPr>
          <a:lstStyle/>
          <a:p>
            <a:r>
              <a:rPr lang="en-US" dirty="0"/>
              <a:t>KS</a:t>
            </a:r>
            <a:r>
              <a:rPr lang="en-IN" dirty="0"/>
              <a:t>C LC-39A has the most successful Launches from all the launch sites</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ratio of launch success for the top launch success site</a:t>
            </a:r>
          </a:p>
        </p:txBody>
      </p:sp>
      <p:pic>
        <p:nvPicPr>
          <p:cNvPr id="4" name="Picture 3">
            <a:extLst>
              <a:ext uri="{FF2B5EF4-FFF2-40B4-BE49-F238E27FC236}">
                <a16:creationId xmlns:a16="http://schemas.microsoft.com/office/drawing/2014/main" id="{D88917A5-9114-A34F-FE86-1488A54C40EE}"/>
              </a:ext>
            </a:extLst>
          </p:cNvPr>
          <p:cNvPicPr>
            <a:picLocks noChangeAspect="1"/>
          </p:cNvPicPr>
          <p:nvPr/>
        </p:nvPicPr>
        <p:blipFill>
          <a:blip r:embed="rId3"/>
          <a:stretch>
            <a:fillRect/>
          </a:stretch>
        </p:blipFill>
        <p:spPr>
          <a:xfrm>
            <a:off x="273270" y="1807780"/>
            <a:ext cx="11655972" cy="3815254"/>
          </a:xfrm>
          <a:prstGeom prst="rect">
            <a:avLst/>
          </a:prstGeom>
        </p:spPr>
      </p:pic>
      <p:sp>
        <p:nvSpPr>
          <p:cNvPr id="6" name="TextBox 5">
            <a:extLst>
              <a:ext uri="{FF2B5EF4-FFF2-40B4-BE49-F238E27FC236}">
                <a16:creationId xmlns:a16="http://schemas.microsoft.com/office/drawing/2014/main" id="{9ED39B73-73E1-E732-53AA-7DADE5392108}"/>
              </a:ext>
            </a:extLst>
          </p:cNvPr>
          <p:cNvSpPr txBox="1"/>
          <p:nvPr/>
        </p:nvSpPr>
        <p:spPr>
          <a:xfrm>
            <a:off x="8177048" y="3321269"/>
            <a:ext cx="2869324" cy="923330"/>
          </a:xfrm>
          <a:prstGeom prst="rect">
            <a:avLst/>
          </a:prstGeom>
          <a:noFill/>
        </p:spPr>
        <p:txBody>
          <a:bodyPr wrap="square" rtlCol="0">
            <a:spAutoFit/>
          </a:bodyPr>
          <a:lstStyle/>
          <a:p>
            <a:r>
              <a:rPr lang="en-US" dirty="0"/>
              <a:t>More than three fourths of the launches for the site KSC LC-39A were successful</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51407" y="6354026"/>
            <a:ext cx="2743200" cy="401638"/>
          </a:xfrm>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 between the Payload and the Success for all the sites from 0 to 10000 range</a:t>
            </a:r>
          </a:p>
        </p:txBody>
      </p:sp>
      <p:pic>
        <p:nvPicPr>
          <p:cNvPr id="4" name="Picture 3">
            <a:extLst>
              <a:ext uri="{FF2B5EF4-FFF2-40B4-BE49-F238E27FC236}">
                <a16:creationId xmlns:a16="http://schemas.microsoft.com/office/drawing/2014/main" id="{E6D79073-4689-49DF-62BA-56CDCD03DC9E}"/>
              </a:ext>
            </a:extLst>
          </p:cNvPr>
          <p:cNvPicPr>
            <a:picLocks noChangeAspect="1"/>
          </p:cNvPicPr>
          <p:nvPr/>
        </p:nvPicPr>
        <p:blipFill>
          <a:blip r:embed="rId3"/>
          <a:stretch>
            <a:fillRect/>
          </a:stretch>
        </p:blipFill>
        <p:spPr>
          <a:xfrm>
            <a:off x="0" y="2154621"/>
            <a:ext cx="12192000" cy="4088523"/>
          </a:xfrm>
          <a:prstGeom prst="rect">
            <a:avLst/>
          </a:prstGeom>
        </p:spPr>
      </p:pic>
      <p:sp>
        <p:nvSpPr>
          <p:cNvPr id="6" name="TextBox 5">
            <a:extLst>
              <a:ext uri="{FF2B5EF4-FFF2-40B4-BE49-F238E27FC236}">
                <a16:creationId xmlns:a16="http://schemas.microsoft.com/office/drawing/2014/main" id="{B8EA0446-5509-0943-9E41-E476089B81C1}"/>
              </a:ext>
            </a:extLst>
          </p:cNvPr>
          <p:cNvSpPr txBox="1"/>
          <p:nvPr/>
        </p:nvSpPr>
        <p:spPr>
          <a:xfrm>
            <a:off x="872359" y="1450428"/>
            <a:ext cx="9921765" cy="369332"/>
          </a:xfrm>
          <a:prstGeom prst="rect">
            <a:avLst/>
          </a:prstGeom>
          <a:noFill/>
        </p:spPr>
        <p:txBody>
          <a:bodyPr wrap="square" rtlCol="0">
            <a:spAutoFit/>
          </a:bodyPr>
          <a:lstStyle/>
          <a:p>
            <a:r>
              <a:rPr lang="en-US" dirty="0"/>
              <a:t>The B4 booster version has the highest payload mass, close to 10000 kg</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C1CCB60-3F53-829C-25B0-F28B67A94190}"/>
              </a:ext>
            </a:extLst>
          </p:cNvPr>
          <p:cNvPicPr>
            <a:picLocks noChangeAspect="1"/>
          </p:cNvPicPr>
          <p:nvPr/>
        </p:nvPicPr>
        <p:blipFill>
          <a:blip r:embed="rId3"/>
          <a:stretch>
            <a:fillRect/>
          </a:stretch>
        </p:blipFill>
        <p:spPr>
          <a:xfrm>
            <a:off x="0" y="1309901"/>
            <a:ext cx="5402316" cy="3674646"/>
          </a:xfrm>
          <a:prstGeom prst="rect">
            <a:avLst/>
          </a:prstGeom>
        </p:spPr>
      </p:pic>
      <p:pic>
        <p:nvPicPr>
          <p:cNvPr id="7" name="Picture 6">
            <a:extLst>
              <a:ext uri="{FF2B5EF4-FFF2-40B4-BE49-F238E27FC236}">
                <a16:creationId xmlns:a16="http://schemas.microsoft.com/office/drawing/2014/main" id="{C57C53BD-6E09-E87A-511B-CB33DA1ABE59}"/>
              </a:ext>
            </a:extLst>
          </p:cNvPr>
          <p:cNvPicPr>
            <a:picLocks noChangeAspect="1"/>
          </p:cNvPicPr>
          <p:nvPr/>
        </p:nvPicPr>
        <p:blipFill>
          <a:blip r:embed="rId4"/>
          <a:stretch>
            <a:fillRect/>
          </a:stretch>
        </p:blipFill>
        <p:spPr>
          <a:xfrm>
            <a:off x="5549462" y="1575599"/>
            <a:ext cx="6537435" cy="3584980"/>
          </a:xfrm>
          <a:prstGeom prst="rect">
            <a:avLst/>
          </a:prstGeom>
        </p:spPr>
      </p:pic>
      <p:sp>
        <p:nvSpPr>
          <p:cNvPr id="8" name="TextBox 7">
            <a:extLst>
              <a:ext uri="{FF2B5EF4-FFF2-40B4-BE49-F238E27FC236}">
                <a16:creationId xmlns:a16="http://schemas.microsoft.com/office/drawing/2014/main" id="{56AC59BC-ED7B-AA1E-ABDA-69BDF4570203}"/>
              </a:ext>
            </a:extLst>
          </p:cNvPr>
          <p:cNvSpPr txBox="1"/>
          <p:nvPr/>
        </p:nvSpPr>
        <p:spPr>
          <a:xfrm>
            <a:off x="578069" y="5370786"/>
            <a:ext cx="4971393" cy="646331"/>
          </a:xfrm>
          <a:prstGeom prst="rect">
            <a:avLst/>
          </a:prstGeom>
          <a:noFill/>
        </p:spPr>
        <p:txBody>
          <a:bodyPr wrap="square" rtlCol="0">
            <a:spAutoFit/>
          </a:bodyPr>
          <a:lstStyle/>
          <a:p>
            <a:r>
              <a:rPr lang="en-US" dirty="0"/>
              <a:t>The decision tree classifier has given the best score of 89% accuracy.</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07982" y="1627194"/>
            <a:ext cx="40776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t>
            </a:r>
          </a:p>
          <a:p>
            <a:pPr>
              <a:lnSpc>
                <a:spcPct val="100000"/>
              </a:lnSpc>
              <a:spcBef>
                <a:spcPts val="1400"/>
              </a:spcBef>
            </a:pPr>
            <a:r>
              <a:rPr lang="en-US" sz="2200" dirty="0">
                <a:solidFill>
                  <a:schemeClr val="accent3">
                    <a:lumMod val="25000"/>
                  </a:schemeClr>
                </a:solidFill>
                <a:latin typeface="Abadi" panose="020B0604020104020204" pitchFamily="34" charset="0"/>
              </a:rPr>
              <a:t>The main problem is the false positives .i.e., unsuccessful landing predicted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5930F5A-9B03-D4FC-DDB8-8866277EF97D}"/>
              </a:ext>
            </a:extLst>
          </p:cNvPr>
          <p:cNvPicPr>
            <a:picLocks noChangeAspect="1"/>
          </p:cNvPicPr>
          <p:nvPr/>
        </p:nvPicPr>
        <p:blipFill>
          <a:blip r:embed="rId3"/>
          <a:stretch>
            <a:fillRect/>
          </a:stretch>
        </p:blipFill>
        <p:spPr>
          <a:xfrm>
            <a:off x="1016382" y="1634548"/>
            <a:ext cx="5324475" cy="43910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85624" y="1674235"/>
            <a:ext cx="10399987"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can conclude that:</a:t>
            </a:r>
          </a:p>
          <a:p>
            <a:pPr lvl="1">
              <a:lnSpc>
                <a:spcPct val="100000"/>
              </a:lnSpc>
              <a:spcBef>
                <a:spcPts val="1400"/>
              </a:spcBef>
            </a:pPr>
            <a:r>
              <a:rPr lang="en-US" sz="2000" dirty="0">
                <a:solidFill>
                  <a:schemeClr val="accent3">
                    <a:lumMod val="25000"/>
                  </a:schemeClr>
                </a:solidFill>
                <a:latin typeface="Abadi" panose="020B0604020104020204" pitchFamily="34" charset="0"/>
              </a:rPr>
              <a:t>A higher number of flights from a launch site correlates with a greater success rate at that location.</a:t>
            </a:r>
          </a:p>
          <a:p>
            <a:pPr lvl="1">
              <a:lnSpc>
                <a:spcPct val="100000"/>
              </a:lnSpc>
              <a:spcBef>
                <a:spcPts val="1400"/>
              </a:spcBef>
            </a:pPr>
            <a:r>
              <a:rPr lang="en-US" sz="2000" dirty="0">
                <a:solidFill>
                  <a:schemeClr val="accent3">
                    <a:lumMod val="25000"/>
                  </a:schemeClr>
                </a:solidFill>
                <a:latin typeface="Abadi" panose="020B0604020104020204" pitchFamily="34" charset="0"/>
              </a:rPr>
              <a:t>The success rate of launches began to rise significantly from 2013 through 2020.</a:t>
            </a:r>
          </a:p>
          <a:p>
            <a:pPr lvl="1">
              <a:lnSpc>
                <a:spcPct val="100000"/>
              </a:lnSpc>
              <a:spcBef>
                <a:spcPts val="1400"/>
              </a:spcBef>
            </a:pPr>
            <a:r>
              <a:rPr lang="en-US" sz="2000" dirty="0">
                <a:solidFill>
                  <a:schemeClr val="accent3">
                    <a:lumMod val="25000"/>
                  </a:schemeClr>
                </a:solidFill>
                <a:latin typeface="Abadi" panose="020B0604020104020204" pitchFamily="34" charset="0"/>
              </a:rPr>
              <a:t>Orbits like ES-L1, GEO, HEO, SSO, and VLEO achieved the highest success rates.</a:t>
            </a:r>
          </a:p>
          <a:p>
            <a:pPr lvl="1">
              <a:lnSpc>
                <a:spcPct val="100000"/>
              </a:lnSpc>
              <a:spcBef>
                <a:spcPts val="1400"/>
              </a:spcBef>
            </a:pPr>
            <a:r>
              <a:rPr lang="en-US" sz="2000" dirty="0">
                <a:solidFill>
                  <a:schemeClr val="accent3">
                    <a:lumMod val="25000"/>
                  </a:schemeClr>
                </a:solidFill>
                <a:latin typeface="Abadi" panose="020B0604020104020204" pitchFamily="34" charset="0"/>
              </a:rPr>
              <a:t>KSC LC-39A recorded the most successful launches among all sites.</a:t>
            </a:r>
          </a:p>
          <a:p>
            <a:pPr lvl="1">
              <a:lnSpc>
                <a:spcPct val="100000"/>
              </a:lnSpc>
              <a:spcBef>
                <a:spcPts val="1400"/>
              </a:spcBef>
            </a:pPr>
            <a:r>
              <a:rPr lang="en-US" sz="2000" dirty="0">
                <a:solidFill>
                  <a:schemeClr val="accent3">
                    <a:lumMod val="25000"/>
                  </a:schemeClr>
                </a:solidFill>
                <a:latin typeface="Abadi" panose="020B0604020104020204" pitchFamily="34" charset="0"/>
              </a:rPr>
              <a:t>The Decision Tree classifier proved to be the most effective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0938"/>
            <a:ext cx="10399485" cy="4487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b="1" dirty="0">
                <a:solidFill>
                  <a:schemeClr val="tx1"/>
                </a:solidFill>
              </a:rPr>
              <a:t>Background</a:t>
            </a:r>
            <a:endParaRPr lang="en-US" sz="2000" dirty="0">
              <a:solidFill>
                <a:schemeClr val="tx1"/>
              </a:solidFill>
            </a:endParaRPr>
          </a:p>
          <a:p>
            <a:pPr lvl="1"/>
            <a:r>
              <a:rPr lang="en-US" sz="1600" dirty="0">
                <a:solidFill>
                  <a:schemeClr val="tx1"/>
                </a:solidFill>
              </a:rPr>
              <a:t>SpaceX, a pioneer in the space industry, is committed to making space travel accessible to everyone. The company has achieved significant milestones, including sending spacecraft to the International Space Station, launching a satellite constellation for global internet access, and conducting manned space missions. SpaceX's ability to offer relatively inexpensive rocket launches ($62 million per launch) is largely due to its innovative approach of reusing the first stage of its Falcon 9 rocket. In contrast, other providers, who cannot reuse the first stage, have launch costs exceeding $165 million per mission. By predicting whether the first stage will successfully land, we can estimate the cost of the launch. Public data and machine learning models can be employed to predict the likelihood of SpaceX—or a competitor—reusing the first stage.</a:t>
            </a:r>
          </a:p>
          <a:p>
            <a:pPr>
              <a:buFont typeface="Wingdings" panose="05000000000000000000" pitchFamily="2" charset="2"/>
              <a:buChar char="Ø"/>
            </a:pPr>
            <a:r>
              <a:rPr lang="en-US" sz="2000" b="1" dirty="0">
                <a:solidFill>
                  <a:schemeClr val="tx1"/>
                </a:solidFill>
              </a:rPr>
              <a:t>Explore:</a:t>
            </a:r>
            <a:endParaRPr lang="en-US" sz="2000" dirty="0">
              <a:solidFill>
                <a:schemeClr val="tx1"/>
              </a:solidFill>
            </a:endParaRPr>
          </a:p>
          <a:p>
            <a:pPr lvl="1">
              <a:buFont typeface="Arial" panose="020B0604020202020204" pitchFamily="34" charset="0"/>
              <a:buChar char="•"/>
            </a:pPr>
            <a:r>
              <a:rPr lang="en-US" sz="1600" dirty="0">
                <a:solidFill>
                  <a:schemeClr val="tx1"/>
                </a:solidFill>
              </a:rPr>
              <a:t>How factors like payload mass, launch site, number of flights, and orbits influence first-stage landing success.</a:t>
            </a:r>
          </a:p>
          <a:p>
            <a:pPr lvl="1">
              <a:buFont typeface="Arial" panose="020B0604020202020204" pitchFamily="34" charset="0"/>
              <a:buChar char="•"/>
            </a:pPr>
            <a:r>
              <a:rPr lang="en-US" sz="1600" dirty="0">
                <a:solidFill>
                  <a:schemeClr val="tx1"/>
                </a:solidFill>
              </a:rPr>
              <a:t>The trend of successful landings over time.</a:t>
            </a:r>
          </a:p>
          <a:p>
            <a:pPr lvl="1">
              <a:buFont typeface="Arial" panose="020B0604020202020204" pitchFamily="34" charset="0"/>
              <a:buChar char="•"/>
            </a:pPr>
            <a:r>
              <a:rPr lang="en-US" sz="1600" dirty="0">
                <a:solidFill>
                  <a:schemeClr val="tx1"/>
                </a:solidFill>
              </a:rPr>
              <a:t>The most effective predictive model for determining successful landings (binary classification).</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B9E91E84-16C7-C5D8-7403-65FE7A60638A}"/>
              </a:ext>
            </a:extLst>
          </p:cNvPr>
          <p:cNvSpPr txBox="1"/>
          <p:nvPr/>
        </p:nvSpPr>
        <p:spPr>
          <a:xfrm>
            <a:off x="924910" y="1580808"/>
            <a:ext cx="9949918" cy="4611519"/>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Request Data:</a:t>
            </a:r>
            <a:r>
              <a:rPr kumimoji="0" lang="en-US" altLang="en-US" sz="1800" b="0" i="0" u="none" strike="noStrike" cap="none" normalizeH="0" baseline="0" dirty="0">
                <a:ln>
                  <a:noFill/>
                </a:ln>
                <a:solidFill>
                  <a:schemeClr val="tx1"/>
                </a:solidFill>
                <a:effectLst/>
                <a:latin typeface="Arial" panose="020B0604020202020204" pitchFamily="34" charset="0"/>
              </a:rPr>
              <a:t> Retrieve rocket launch data by making a request to the SpaceX API.</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Decode and Convert:</a:t>
            </a:r>
            <a:r>
              <a:rPr kumimoji="0" lang="en-US" altLang="en-US" sz="1800" b="0" i="0" u="none" strike="noStrike" cap="none" normalizeH="0" baseline="0" dirty="0">
                <a:ln>
                  <a:noFill/>
                </a:ln>
                <a:solidFill>
                  <a:schemeClr val="tx1"/>
                </a:solidFill>
                <a:effectLst/>
                <a:latin typeface="Arial" panose="020B0604020202020204" pitchFamily="34" charset="0"/>
              </a:rPr>
              <a:t> Decode the API response using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json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convert the data into a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dataframe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using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json_normalize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Fetch Launch Information:</a:t>
            </a:r>
            <a:r>
              <a:rPr kumimoji="0" lang="en-US" altLang="en-US" sz="1800" b="0" i="0" u="none" strike="noStrike" cap="none" normalizeH="0" baseline="0" dirty="0">
                <a:ln>
                  <a:noFill/>
                </a:ln>
                <a:solidFill>
                  <a:schemeClr val="tx1"/>
                </a:solidFill>
                <a:effectLst/>
                <a:latin typeface="Arial" panose="020B0604020202020204" pitchFamily="34" charset="0"/>
              </a:rPr>
              <a:t> Use custom functions to request detailed information about the launches from the SpaceX API.</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Create Dictionary:</a:t>
            </a:r>
            <a:r>
              <a:rPr kumimoji="0" lang="en-US" altLang="en-US" sz="1800" b="0" i="0" u="none" strike="noStrike" cap="none" normalizeH="0" baseline="0" dirty="0">
                <a:ln>
                  <a:noFill/>
                </a:ln>
                <a:solidFill>
                  <a:schemeClr val="tx1"/>
                </a:solidFill>
                <a:effectLst/>
                <a:latin typeface="Arial" panose="020B0604020202020204" pitchFamily="34" charset="0"/>
              </a:rPr>
              <a:t> Organize the fetched data into a dictionary.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Create </a:t>
            </a:r>
            <a:r>
              <a:rPr kumimoji="0" lang="en-US" altLang="en-US" sz="1800" b="1" i="0" u="none" strike="noStrike" cap="none" normalizeH="0" baseline="0" dirty="0" err="1">
                <a:ln>
                  <a:noFill/>
                </a:ln>
                <a:solidFill>
                  <a:schemeClr val="tx1"/>
                </a:solidFill>
                <a:effectLst/>
                <a:latin typeface="Arial" panose="020B0604020202020204" pitchFamily="34" charset="0"/>
              </a:rPr>
              <a:t>DataFrame</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Convert the dictionary into a </a:t>
            </a:r>
            <a:r>
              <a:rPr kumimoji="0" lang="en-US" altLang="en-US" sz="1800" b="0" i="0" u="none" strike="noStrike" cap="none" normalizeH="0" baseline="0" dirty="0" err="1">
                <a:ln>
                  <a:noFill/>
                </a:ln>
                <a:solidFill>
                  <a:schemeClr val="tx1"/>
                </a:solidFill>
                <a:effectLst/>
                <a:latin typeface="Arial" panose="020B0604020202020204" pitchFamily="34" charset="0"/>
              </a:rPr>
              <a:t>dataframe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Filter Data:</a:t>
            </a:r>
            <a:r>
              <a:rPr kumimoji="0" lang="en-US" altLang="en-US" sz="1800" b="0" i="0" u="none" strike="noStrike" cap="none" normalizeH="0" baseline="0" dirty="0">
                <a:ln>
                  <a:noFill/>
                </a:ln>
                <a:solidFill>
                  <a:schemeClr val="tx1"/>
                </a:solidFill>
                <a:effectLst/>
                <a:latin typeface="Arial" panose="020B0604020202020204" pitchFamily="34" charset="0"/>
              </a:rPr>
              <a:t> Filter the </a:t>
            </a:r>
            <a:r>
              <a:rPr kumimoji="0" lang="en-US" altLang="en-US" sz="1800" b="0" i="0" u="none" strike="noStrike" cap="none" normalizeH="0" baseline="0" dirty="0" err="1">
                <a:ln>
                  <a:noFill/>
                </a:ln>
                <a:solidFill>
                  <a:schemeClr val="tx1"/>
                </a:solidFill>
                <a:effectLst/>
                <a:latin typeface="Arial" panose="020B0604020202020204" pitchFamily="34" charset="0"/>
              </a:rPr>
              <a:t>dataframe</a:t>
            </a:r>
            <a:r>
              <a:rPr kumimoji="0" lang="en-US" altLang="en-US" sz="1800" b="0" i="0" u="none" strike="noStrike" cap="none" normalizeH="0" baseline="0" dirty="0">
                <a:ln>
                  <a:noFill/>
                </a:ln>
                <a:solidFill>
                  <a:schemeClr val="tx1"/>
                </a:solidFill>
                <a:effectLst/>
                <a:latin typeface="Arial" panose="020B0604020202020204" pitchFamily="34" charset="0"/>
              </a:rPr>
              <a:t> to include only Falcon 9 launches.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Handle Missing Values:</a:t>
            </a:r>
            <a:r>
              <a:rPr kumimoji="0" lang="en-US" altLang="en-US" sz="1800" b="0" i="0" u="none" strike="noStrike" cap="none" normalizeH="0" baseline="0" dirty="0">
                <a:ln>
                  <a:noFill/>
                </a:ln>
                <a:solidFill>
                  <a:schemeClr val="tx1"/>
                </a:solidFill>
                <a:effectLst/>
                <a:latin typeface="Arial" panose="020B0604020202020204" pitchFamily="34" charset="0"/>
              </a:rPr>
              <a:t> Replace missing values in the Payload Mass column with the calculated mean of the column.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Export Data:</a:t>
            </a:r>
            <a:r>
              <a:rPr kumimoji="0" lang="en-US" altLang="en-US" sz="1800" b="0" i="0" u="none" strike="noStrike" cap="none" normalizeH="0" baseline="0" dirty="0">
                <a:ln>
                  <a:noFill/>
                </a:ln>
                <a:solidFill>
                  <a:schemeClr val="tx1"/>
                </a:solidFill>
                <a:effectLst/>
                <a:latin typeface="Arial" panose="020B0604020202020204" pitchFamily="34" charset="0"/>
              </a:rPr>
              <a:t> Save the cleaned and processed data to a CSV file. </a:t>
            </a: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buFont typeface="Wingdings" panose="05000000000000000000" pitchFamily="2" charset="2"/>
              <a:buChar char="Ø"/>
            </a:pPr>
            <a:r>
              <a:rPr kumimoji="0" lang="en-US" altLang="en-US" sz="2400" b="0" i="0" u="none" strike="noStrike" cap="none" normalizeH="0" baseline="0" dirty="0">
                <a:ln>
                  <a:noFill/>
                </a:ln>
                <a:solidFill>
                  <a:schemeClr val="tx1"/>
                </a:solidFill>
                <a:effectLst/>
                <a:latin typeface="Arial" panose="020B0604020202020204" pitchFamily="34" charset="0"/>
              </a:rPr>
              <a:t>Steps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Request rocket launch data from SpaceX API.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Decode response </a:t>
            </a:r>
            <a:r>
              <a:rPr kumimoji="0" lang="en-US" altLang="en-US" sz="2000" b="0" i="0" u="none" strike="noStrike" cap="none" normalizeH="0" baseline="0" dirty="0" err="1">
                <a:ln>
                  <a:noFill/>
                </a:ln>
                <a:solidFill>
                  <a:schemeClr val="tx1"/>
                </a:solidFill>
                <a:effectLst/>
                <a:latin typeface="Arial" panose="020B0604020202020204" pitchFamily="34" charset="0"/>
              </a:rPr>
              <a:t>using.json</a:t>
            </a:r>
            <a:r>
              <a:rPr kumimoji="0" lang="en-US" altLang="en-US" sz="2000" b="0" i="0" u="none" strike="noStrike" cap="none" normalizeH="0" baseline="0" dirty="0">
                <a:ln>
                  <a:noFill/>
                </a:ln>
                <a:solidFill>
                  <a:schemeClr val="tx1"/>
                </a:solidFill>
                <a:effectLst/>
                <a:latin typeface="Arial" panose="020B0604020202020204" pitchFamily="34" charset="0"/>
              </a:rPr>
              <a:t>() and transform to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with.json_normalize</a:t>
            </a:r>
            <a:r>
              <a:rPr kumimoji="0" lang="en-US" altLang="en-US" sz="2000" b="0" i="0" u="none" strike="noStrike" cap="none" normalizeH="0" baseline="0" dirty="0">
                <a:ln>
                  <a:noFill/>
                </a:ln>
                <a:solidFill>
                  <a:schemeClr val="tx1"/>
                </a:solidFill>
                <a:effectLst/>
                <a:latin typeface="Arial" panose="020B0604020202020204" pitchFamily="34" charset="0"/>
              </a:rPr>
              <a:t>() function.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Use custom functions to request launch information from the SpaceX API.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Create a dictionary from the data.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Create a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from the dictionary.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Filter the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to only include Falcon 9 launches.</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Replace missing Payload Mass values with </a:t>
            </a:r>
            <a:r>
              <a:rPr kumimoji="0" lang="en-US" altLang="en-US" sz="2000" b="0" i="0" u="none" strike="noStrike" cap="none" normalizeH="0" baseline="0" dirty="0" err="1">
                <a:ln>
                  <a:noFill/>
                </a:ln>
                <a:solidFill>
                  <a:schemeClr val="tx1"/>
                </a:solidFill>
                <a:effectLst/>
                <a:latin typeface="Arial" panose="020B0604020202020204" pitchFamily="34" charset="0"/>
              </a:rPr>
              <a:t>calculated.mean</a:t>
            </a:r>
            <a:r>
              <a:rPr kumimoji="0" lang="en-US" altLang="en-US" sz="2000" b="0" i="0" u="none" strike="noStrike" cap="none" normalizeH="0" baseline="0" dirty="0">
                <a:ln>
                  <a:noFill/>
                </a:ln>
                <a:solidFill>
                  <a:schemeClr val="tx1"/>
                </a:solidFill>
                <a:effectLst/>
                <a:latin typeface="Arial" panose="020B0604020202020204" pitchFamily="34" charset="0"/>
              </a:rPr>
              <a:t>(). </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 Export data to a csv file.</a:t>
            </a:r>
          </a:p>
          <a:p>
            <a:pPr>
              <a:lnSpc>
                <a:spcPct val="100000"/>
              </a:lnSpc>
              <a:spcBef>
                <a:spcPts val="1400"/>
              </a:spcBef>
              <a:buFont typeface="Wingdings" panose="05000000000000000000" pitchFamily="2" charset="2"/>
              <a:buChar char="Ø"/>
            </a:pPr>
            <a:r>
              <a:rPr lang="en-US" sz="2000" dirty="0" err="1">
                <a:latin typeface="Arial" panose="020B0604020202020204" pitchFamily="34" charset="0"/>
              </a:rPr>
              <a:t>Github</a:t>
            </a:r>
            <a:r>
              <a:rPr lang="en-US" sz="2000" dirty="0">
                <a:latin typeface="Arial" panose="020B0604020202020204" pitchFamily="34" charset="0"/>
              </a:rPr>
              <a:t> URL: </a:t>
            </a:r>
            <a:r>
              <a:rPr lang="en-US" sz="2000" dirty="0">
                <a:latin typeface="Arial" panose="020B0604020202020204" pitchFamily="34" charset="0"/>
                <a:hlinkClick r:id="rId3"/>
              </a:rPr>
              <a:t>https://github.com/Harsha200321/IBM-Data-Science-Capstone-Project/blob/main/jupyter-labs-webscraping.ipynb</a:t>
            </a:r>
            <a:endParaRPr lang="en-US" sz="2000" dirty="0">
              <a:latin typeface="Arial" panose="020B0604020202020204" pitchFamily="34" charset="0"/>
            </a:endParaRPr>
          </a:p>
          <a:p>
            <a:pPr marL="0" indent="0">
              <a:lnSpc>
                <a:spcPct val="100000"/>
              </a:lnSpc>
              <a:spcBef>
                <a:spcPts val="1400"/>
              </a:spcBef>
              <a:buNone/>
            </a:pP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97898513-EE37-5170-8D27-399F58895A80}"/>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5160714"/>
            <a:ext cx="10215124" cy="126649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https://github.com/Harsha200321/IBM-Data-Science-Capstone-Project/blob/main/SpaceX_data_collection_API.ipynb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FA60F9B-72C9-1EEC-708A-5C78C9F2A612}"/>
              </a:ext>
            </a:extLst>
          </p:cNvPr>
          <p:cNvPicPr>
            <a:picLocks noChangeAspect="1"/>
          </p:cNvPicPr>
          <p:nvPr/>
        </p:nvPicPr>
        <p:blipFill>
          <a:blip r:embed="rId4"/>
          <a:stretch>
            <a:fillRect/>
          </a:stretch>
        </p:blipFill>
        <p:spPr>
          <a:xfrm>
            <a:off x="1103584" y="1418897"/>
            <a:ext cx="9743091" cy="3310758"/>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589</TotalTime>
  <Words>2205</Words>
  <Application>Microsoft Office PowerPoint</Application>
  <PresentationFormat>Widescreen</PresentationFormat>
  <Paragraphs>220</Paragraphs>
  <Slides>48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IBM Plex Mono SemiBold</vt:lpstr>
      <vt:lpstr>system-ui</vt:lpstr>
      <vt:lpstr>var(--jp-code-font-family)</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21211A05T6 Harsha</cp:lastModifiedBy>
  <cp:revision>200</cp:revision>
  <dcterms:created xsi:type="dcterms:W3CDTF">2021-04-29T18:58:34Z</dcterms:created>
  <dcterms:modified xsi:type="dcterms:W3CDTF">2024-08-23T11:37:01Z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